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7" r:id="rId1"/>
  </p:sldMasterIdLst>
  <p:notesMasterIdLst>
    <p:notesMasterId r:id="rId79"/>
  </p:notesMasterIdLst>
  <p:sldIdLst>
    <p:sldId id="256" r:id="rId2"/>
    <p:sldId id="305" r:id="rId3"/>
    <p:sldId id="304" r:id="rId4"/>
    <p:sldId id="257" r:id="rId5"/>
    <p:sldId id="270" r:id="rId6"/>
    <p:sldId id="271" r:id="rId7"/>
    <p:sldId id="314" r:id="rId8"/>
    <p:sldId id="346" r:id="rId9"/>
    <p:sldId id="272" r:id="rId10"/>
    <p:sldId id="315" r:id="rId11"/>
    <p:sldId id="259" r:id="rId12"/>
    <p:sldId id="318" r:id="rId13"/>
    <p:sldId id="322" r:id="rId14"/>
    <p:sldId id="319" r:id="rId15"/>
    <p:sldId id="321" r:id="rId16"/>
    <p:sldId id="324" r:id="rId17"/>
    <p:sldId id="323" r:id="rId18"/>
    <p:sldId id="325" r:id="rId19"/>
    <p:sldId id="326" r:id="rId20"/>
    <p:sldId id="349" r:id="rId21"/>
    <p:sldId id="340" r:id="rId22"/>
    <p:sldId id="262" r:id="rId23"/>
    <p:sldId id="360" r:id="rId24"/>
    <p:sldId id="358" r:id="rId25"/>
    <p:sldId id="347" r:id="rId26"/>
    <p:sldId id="348" r:id="rId27"/>
    <p:sldId id="357" r:id="rId28"/>
    <p:sldId id="354" r:id="rId29"/>
    <p:sldId id="356" r:id="rId30"/>
    <p:sldId id="265" r:id="rId31"/>
    <p:sldId id="266" r:id="rId32"/>
    <p:sldId id="267" r:id="rId33"/>
    <p:sldId id="362" r:id="rId34"/>
    <p:sldId id="363" r:id="rId35"/>
    <p:sldId id="364" r:id="rId36"/>
    <p:sldId id="365" r:id="rId37"/>
    <p:sldId id="268" r:id="rId38"/>
    <p:sldId id="361" r:id="rId39"/>
    <p:sldId id="369" r:id="rId40"/>
    <p:sldId id="286" r:id="rId41"/>
    <p:sldId id="374" r:id="rId42"/>
    <p:sldId id="373" r:id="rId43"/>
    <p:sldId id="294" r:id="rId44"/>
    <p:sldId id="359" r:id="rId45"/>
    <p:sldId id="297" r:id="rId46"/>
    <p:sldId id="371" r:id="rId47"/>
    <p:sldId id="372" r:id="rId48"/>
    <p:sldId id="296" r:id="rId49"/>
    <p:sldId id="284" r:id="rId50"/>
    <p:sldId id="285" r:id="rId51"/>
    <p:sldId id="327" r:id="rId52"/>
    <p:sldId id="328" r:id="rId53"/>
    <p:sldId id="332" r:id="rId54"/>
    <p:sldId id="330" r:id="rId55"/>
    <p:sldId id="335" r:id="rId56"/>
    <p:sldId id="334" r:id="rId57"/>
    <p:sldId id="337" r:id="rId58"/>
    <p:sldId id="333" r:id="rId59"/>
    <p:sldId id="338" r:id="rId60"/>
    <p:sldId id="341" r:id="rId61"/>
    <p:sldId id="339" r:id="rId62"/>
    <p:sldId id="342" r:id="rId63"/>
    <p:sldId id="353" r:id="rId64"/>
    <p:sldId id="344" r:id="rId65"/>
    <p:sldId id="351" r:id="rId66"/>
    <p:sldId id="280" r:id="rId67"/>
    <p:sldId id="309" r:id="rId68"/>
    <p:sldId id="370" r:id="rId69"/>
    <p:sldId id="306" r:id="rId70"/>
    <p:sldId id="308" r:id="rId71"/>
    <p:sldId id="302" r:id="rId72"/>
    <p:sldId id="310" r:id="rId73"/>
    <p:sldId id="312" r:id="rId74"/>
    <p:sldId id="313" r:id="rId75"/>
    <p:sldId id="350" r:id="rId76"/>
    <p:sldId id="311" r:id="rId77"/>
    <p:sldId id="352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7825B6F-3B15-DA46-83D0-883497FCA8E7}">
          <p14:sldIdLst>
            <p14:sldId id="256"/>
            <p14:sldId id="305"/>
            <p14:sldId id="304"/>
            <p14:sldId id="257"/>
          </p14:sldIdLst>
        </p14:section>
        <p14:section name="Introduction To GPUs" id="{1782FA82-4CF0-D343-BA30-DBF186603DEA}">
          <p14:sldIdLst>
            <p14:sldId id="270"/>
            <p14:sldId id="271"/>
            <p14:sldId id="314"/>
            <p14:sldId id="346"/>
            <p14:sldId id="272"/>
            <p14:sldId id="315"/>
          </p14:sldIdLst>
        </p14:section>
        <p14:section name="Introduction to RBFs" id="{AC6ABAD3-3F80-E041-8880-AC42FFB11709}">
          <p14:sldIdLst>
            <p14:sldId id="259"/>
            <p14:sldId id="318"/>
            <p14:sldId id="322"/>
            <p14:sldId id="319"/>
            <p14:sldId id="321"/>
            <p14:sldId id="324"/>
            <p14:sldId id="323"/>
            <p14:sldId id="325"/>
            <p14:sldId id="326"/>
            <p14:sldId id="349"/>
            <p14:sldId id="340"/>
          </p14:sldIdLst>
        </p14:section>
        <p14:section name="Verification" id="{E5B5DCDE-CFA4-1947-BCC8-3F053BF92780}">
          <p14:sldIdLst>
            <p14:sldId id="262"/>
            <p14:sldId id="360"/>
            <p14:sldId id="358"/>
            <p14:sldId id="347"/>
            <p14:sldId id="348"/>
            <p14:sldId id="357"/>
            <p14:sldId id="354"/>
            <p14:sldId id="356"/>
          </p14:sldIdLst>
        </p14:section>
        <p14:section name="Neighbor Query" id="{1842F964-FD5D-724E-9051-44F4EA80C1A2}">
          <p14:sldIdLst>
            <p14:sldId id="265"/>
            <p14:sldId id="266"/>
            <p14:sldId id="267"/>
            <p14:sldId id="362"/>
            <p14:sldId id="363"/>
            <p14:sldId id="364"/>
            <p14:sldId id="365"/>
            <p14:sldId id="268"/>
          </p14:sldIdLst>
        </p14:section>
        <p14:section name="GPU Implementation" id="{C0975B0F-94EF-1242-8DA7-61C6C2F07E66}">
          <p14:sldIdLst>
            <p14:sldId id="361"/>
            <p14:sldId id="369"/>
            <p14:sldId id="286"/>
            <p14:sldId id="374"/>
            <p14:sldId id="373"/>
            <p14:sldId id="294"/>
            <p14:sldId id="359"/>
            <p14:sldId id="297"/>
            <p14:sldId id="371"/>
            <p14:sldId id="372"/>
            <p14:sldId id="296"/>
            <p14:sldId id="284"/>
            <p14:sldId id="285"/>
          </p14:sldIdLst>
        </p14:section>
        <p14:section name="Multi-CPU" id="{0C134014-93F2-B943-9C84-F23FB5D45220}">
          <p14:sldIdLst>
            <p14:sldId id="327"/>
            <p14:sldId id="328"/>
            <p14:sldId id="332"/>
            <p14:sldId id="330"/>
            <p14:sldId id="335"/>
            <p14:sldId id="334"/>
            <p14:sldId id="337"/>
            <p14:sldId id="333"/>
            <p14:sldId id="338"/>
            <p14:sldId id="341"/>
            <p14:sldId id="339"/>
          </p14:sldIdLst>
        </p14:section>
        <p14:section name="Multi-GPU" id="{D1C82862-DF1F-5841-A9A1-586768E2ACA3}">
          <p14:sldIdLst>
            <p14:sldId id="342"/>
            <p14:sldId id="353"/>
            <p14:sldId id="344"/>
            <p14:sldId id="351"/>
          </p14:sldIdLst>
        </p14:section>
        <p14:section name="Conclusions" id="{4879C406-2440-4341-B97F-61BD3A31C3AC}">
          <p14:sldIdLst>
            <p14:sldId id="280"/>
            <p14:sldId id="309"/>
            <p14:sldId id="370"/>
            <p14:sldId id="306"/>
            <p14:sldId id="308"/>
            <p14:sldId id="302"/>
            <p14:sldId id="310"/>
            <p14:sldId id="312"/>
            <p14:sldId id="313"/>
            <p14:sldId id="350"/>
            <p14:sldId id="31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4" autoAdjust="0"/>
    <p:restoredTop sz="84946" autoAdjust="0"/>
  </p:normalViewPr>
  <p:slideViewPr>
    <p:cSldViewPr snapToGrid="0" snapToObjects="1">
      <p:cViewPr>
        <p:scale>
          <a:sx n="85" d="100"/>
          <a:sy n="85" d="100"/>
        </p:scale>
        <p:origin x="-1168" y="-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5F892-D25B-A844-B922-FCAF04D3C6FB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7613A-469E-DE42-B2C8-CA417A16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3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Topics covered in this defense:</a:t>
            </a:r>
            <a:r>
              <a:rPr lang="en-US" baseline="0" dirty="0" smtClean="0"/>
              <a:t> a) the application of a recent numerical method (barely cuts into the numerical method domain. b) a distributed implementation of RBF-FD that runs on multi-GPUs (heavy into the hardware and software). c) neighbor query algorithm (software)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0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2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2-way fat-tree network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8 cores is a leaf and</a:t>
            </a:r>
            <a:r>
              <a:rPr lang="en-US" baseline="0" dirty="0" smtClean="0"/>
              <a:t> </a:t>
            </a:r>
            <a:r>
              <a:rPr lang="en-US" dirty="0" smtClean="0"/>
              <a:t>communicate via shared memory.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Groups of 16 nodes connect via QDR </a:t>
            </a:r>
            <a:r>
              <a:rPr lang="en-US" dirty="0" err="1" smtClean="0"/>
              <a:t>InfiniBand</a:t>
            </a:r>
            <a:r>
              <a:rPr lang="en-US" dirty="0" smtClean="0"/>
              <a:t> to \</a:t>
            </a:r>
            <a:r>
              <a:rPr lang="en-US" dirty="0" err="1" smtClean="0"/>
              <a:t>emph</a:t>
            </a:r>
            <a:r>
              <a:rPr lang="en-US" dirty="0" smtClean="0"/>
              <a:t>{leaf switches} at the second level of the tree.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leaf switches are in turn connected to two director nodes via 4x QDR </a:t>
            </a:r>
            <a:r>
              <a:rPr lang="en-US" dirty="0" err="1" smtClean="0"/>
              <a:t>InfiniBand</a:t>
            </a:r>
            <a:r>
              <a:rPr lang="en-US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topology exhibits 8:1 contention between nodes of the same leaf and additional 2:1 contention between leaf switches \cite{</a:t>
            </a:r>
            <a:r>
              <a:rPr lang="en-US" dirty="0" err="1" smtClean="0"/>
              <a:t>ItascaTuning</a:t>
            </a:r>
            <a:r>
              <a:rPr lang="en-US" dirty="0" smtClean="0"/>
              <a:t>}.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implementation of RBF-FD does not detect or adjust to network topology, so network contention may inflate communication times. Tuning for the network topology is reserved for future work.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6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RBF methods (beyond RBF-FD)?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the early 2000’s</a:t>
            </a:r>
            <a:r>
              <a:rPr lang="en-US" baseline="0" dirty="0" smtClean="0"/>
              <a:t> f</a:t>
            </a:r>
            <a:r>
              <a:rPr lang="en-US" dirty="0" smtClean="0"/>
              <a:t>requency scaling is no longer an option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Parallelism</a:t>
            </a:r>
            <a:r>
              <a:rPr lang="en-US" baseline="0" dirty="0" smtClean="0"/>
              <a:t> is mandatory to continue with Moore’s law.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GPU loads</a:t>
            </a:r>
            <a:r>
              <a:rPr lang="en-US" baseline="0" dirty="0" smtClean="0"/>
              <a:t> memory in 128byte segments. Align on those for best register 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support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0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Arise by enforcing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RBF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OpenMP</a:t>
            </a:r>
            <a:r>
              <a:rPr lang="en-US" baseline="0" dirty="0" smtClean="0"/>
              <a:t>:  \cite{Kosec2008}   happy with 1.85x speedup using two cores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RBF MPI: \cite{Divo2005, Divo2007, Ingber2003,Ingber2004,Yokota2010}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Divo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Kassab</a:t>
            </a:r>
            <a:r>
              <a:rPr lang="en-US" baseline="0" dirty="0" smtClean="0"/>
              <a:t>: 10 compute nodes, then 36. Solving  conjugate heat transfer problems. </a:t>
            </a:r>
          </a:p>
          <a:p>
            <a:r>
              <a:rPr lang="en-US" baseline="0" dirty="0" err="1" smtClean="0"/>
              <a:t>Ingber</a:t>
            </a:r>
            <a:r>
              <a:rPr lang="en-US" baseline="0" dirty="0" smtClean="0"/>
              <a:t>: 3D diffusion equations up to 64 nodes</a:t>
            </a:r>
          </a:p>
          <a:p>
            <a:r>
              <a:rPr lang="en-US" baseline="0" dirty="0" smtClean="0"/>
              <a:t>Yokota: RBF interpolation as component  of PDE solve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RBF CUDA: \cite{Schmidt2009a,Schmidt2009b,Gumerov2007a, Gumerov2007b} </a:t>
            </a:r>
          </a:p>
          <a:p>
            <a:r>
              <a:rPr lang="en-US" baseline="0" dirty="0" smtClean="0"/>
              <a:t>	Schmidt global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collocation (dense matrix)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Gumerov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rbf</a:t>
            </a:r>
            <a:r>
              <a:rPr lang="en-US" baseline="0" dirty="0" smtClean="0"/>
              <a:t> interpolation inside FMM method (dense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0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Latitude</a:t>
            </a:r>
            <a:r>
              <a:rPr lang="en-US" baseline="0" dirty="0" smtClean="0"/>
              <a:t> longitude (theta lambda)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99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</a:t>
            </a:r>
            <a:r>
              <a:rPr lang="en-US" dirty="0" smtClean="0"/>
              <a:t>NVidia support for </a:t>
            </a:r>
            <a:r>
              <a:rPr lang="en-US" dirty="0" err="1" smtClean="0"/>
              <a:t>OpenCL</a:t>
            </a:r>
            <a:r>
              <a:rPr lang="en-US" dirty="0" smtClean="0"/>
              <a:t> is lacking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7613A-469E-DE42-B2C8-CA417A1679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06255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268"/>
            <a:ext cx="6400800" cy="225293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884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5B2733C-E0EB-AA43-8BAD-EA779EC937D7}" type="datetimeFigureOut">
              <a:rPr lang="en-US" smtClean="0"/>
              <a:pPr/>
              <a:t>11/6/13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BD3D2C-A4C9-F346-AA56-A5A4896C5C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8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75000"/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png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3" Type="http://schemas.openxmlformats.org/officeDocument/2006/relationships/image" Target="../media/image8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Relationship Id="rId3" Type="http://schemas.openxmlformats.org/officeDocument/2006/relationships/image" Target="../media/image10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viennacl.sf.net" TargetMode="External"/><Relationship Id="rId4" Type="http://schemas.openxmlformats.org/officeDocument/2006/relationships/hyperlink" Target="https://code.google.com/p/cusp-library/" TargetMode="External"/><Relationship Id="rId5" Type="http://schemas.openxmlformats.org/officeDocument/2006/relationships/hyperlink" Target="http://www.boost.org/" TargetMode="External"/><Relationship Id="rId6" Type="http://schemas.openxmlformats.org/officeDocument/2006/relationships/hyperlink" Target="http://cs.umn.edu/~meti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ma.sf.net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Relationship Id="rId3" Type="http://schemas.openxmlformats.org/officeDocument/2006/relationships/image" Target="../media/image11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346797"/>
          </a:xfrm>
        </p:spPr>
        <p:txBody>
          <a:bodyPr/>
          <a:lstStyle/>
          <a:p>
            <a:r>
              <a:rPr lang="en-US" sz="4400" dirty="0"/>
              <a:t>Multi-GPU Solutions of Geophysical PDEs </a:t>
            </a:r>
            <a:r>
              <a:rPr lang="en-US" sz="4400" dirty="0" smtClean="0"/>
              <a:t>with Radial </a:t>
            </a:r>
            <a:r>
              <a:rPr lang="en-US" sz="4400" dirty="0"/>
              <a:t>Basis Function-generated Finite 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54968"/>
            <a:ext cx="6400800" cy="1617232"/>
          </a:xfrm>
        </p:spPr>
        <p:txBody>
          <a:bodyPr/>
          <a:lstStyle/>
          <a:p>
            <a:r>
              <a:rPr lang="en-US" dirty="0" smtClean="0"/>
              <a:t>Evan F. Bollig</a:t>
            </a:r>
          </a:p>
          <a:p>
            <a:r>
              <a:rPr lang="en-US" dirty="0" smtClean="0"/>
              <a:t>Nov 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</a:p>
          <a:p>
            <a:r>
              <a:rPr lang="en-US" dirty="0"/>
              <a:t> 499 </a:t>
            </a:r>
            <a:r>
              <a:rPr lang="en-US" dirty="0" smtClean="0"/>
              <a:t>DSL, 4:30 pm – 6:30 pm</a:t>
            </a:r>
          </a:p>
        </p:txBody>
      </p:sp>
      <p:pic>
        <p:nvPicPr>
          <p:cNvPr id="4" name="Picture 3" descr="FSU_Seal3Dgold_P_CMYK_transpare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96" y="5235873"/>
            <a:ext cx="1276962" cy="1276962"/>
          </a:xfrm>
          <a:prstGeom prst="rect">
            <a:avLst/>
          </a:prstGeom>
        </p:spPr>
      </p:pic>
      <p:pic>
        <p:nvPicPr>
          <p:cNvPr id="9" name="Picture 8" descr="ncar_highres_transb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92" y="4197738"/>
            <a:ext cx="2582016" cy="974711"/>
          </a:xfrm>
          <a:prstGeom prst="rect">
            <a:avLst/>
          </a:prstGeom>
        </p:spPr>
      </p:pic>
      <p:pic>
        <p:nvPicPr>
          <p:cNvPr id="11" name="Picture 10" descr="ns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71" y="5171148"/>
            <a:ext cx="1331745" cy="1331745"/>
          </a:xfrm>
          <a:prstGeom prst="rect">
            <a:avLst/>
          </a:prstGeom>
        </p:spPr>
      </p:pic>
      <p:pic>
        <p:nvPicPr>
          <p:cNvPr id="12" name="Picture 11" descr="dsc_fsuse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2" y="4134314"/>
            <a:ext cx="2247286" cy="103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Concerns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partition and distribute our problem?</a:t>
            </a:r>
          </a:p>
          <a:p>
            <a:r>
              <a:rPr lang="en-US" dirty="0" smtClean="0"/>
              <a:t>Faster computation increases relative cost of communication. Can it be amortized/hidden? </a:t>
            </a:r>
          </a:p>
          <a:p>
            <a:r>
              <a:rPr lang="en-US" dirty="0" smtClean="0"/>
              <a:t>Multi-GPU </a:t>
            </a:r>
            <a:r>
              <a:rPr lang="en-US" dirty="0" err="1" smtClean="0"/>
              <a:t>OpenCL</a:t>
            </a:r>
            <a:r>
              <a:rPr lang="en-US" dirty="0" smtClean="0"/>
              <a:t> requires device </a:t>
            </a:r>
            <a:r>
              <a:rPr lang="en-US" dirty="0" smtClean="0">
                <a:sym typeface="Wingdings"/>
              </a:rPr>
              <a:t></a:t>
            </a:r>
            <a:r>
              <a:rPr lang="en-US" dirty="0" smtClean="0"/>
              <a:t> host copies. Can they be hidden?</a:t>
            </a:r>
          </a:p>
        </p:txBody>
      </p:sp>
    </p:spTree>
    <p:extLst>
      <p:ext uri="{BB962C8B-B14F-4D97-AF65-F5344CB8AC3E}">
        <p14:creationId xmlns:p14="http://schemas.microsoft.com/office/powerpoint/2010/main" val="10271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RBF?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90387"/>
          </a:xfrm>
        </p:spPr>
        <p:txBody>
          <a:bodyPr/>
          <a:lstStyle/>
          <a:p>
            <a:r>
              <a:rPr lang="en-US" dirty="0" smtClean="0"/>
              <a:t>A radially symmetric function centered at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" y="3843249"/>
            <a:ext cx="8059271" cy="24869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589" y="3097071"/>
            <a:ext cx="6401051" cy="387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294" y="1836339"/>
            <a:ext cx="439522" cy="408128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390588"/>
            <a:ext cx="330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RBF-Interpolation</a:t>
            </a:r>
            <a:endParaRPr lang="en-US" dirty="0"/>
          </a:p>
        </p:txBody>
      </p:sp>
      <p:pic>
        <p:nvPicPr>
          <p:cNvPr id="18" name="Picture 17" descr="Screen Shot 2013-11-06 at 6.25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" y="3027343"/>
            <a:ext cx="7730566" cy="35820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81" y="1488402"/>
            <a:ext cx="4732249" cy="7948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9861" y="2178684"/>
            <a:ext cx="4732249" cy="7948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329" y="1766177"/>
            <a:ext cx="5091393" cy="1034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30" y="1889572"/>
            <a:ext cx="7874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Pros/Cons of RBF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Function the same in any dimension</a:t>
            </a:r>
          </a:p>
          <a:p>
            <a:pPr lvl="1"/>
            <a:r>
              <a:rPr lang="en-US" dirty="0" smtClean="0"/>
              <a:t>Operate on unstructured meshes</a:t>
            </a:r>
          </a:p>
          <a:p>
            <a:pPr lvl="1"/>
            <a:r>
              <a:rPr lang="en-US" dirty="0" smtClean="0"/>
              <a:t>High order convergence</a:t>
            </a:r>
          </a:p>
          <a:p>
            <a:pPr lvl="1"/>
            <a:r>
              <a:rPr lang="en-US" dirty="0" smtClean="0"/>
              <a:t>Large time-steps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/>
              <a:t>Support </a:t>
            </a:r>
            <a:r>
              <a:rPr lang="en-US" dirty="0" smtClean="0"/>
              <a:t>parameter,</a:t>
            </a:r>
            <a:r>
              <a:rPr lang="en-US" dirty="0"/>
              <a:t>	 </a:t>
            </a:r>
          </a:p>
          <a:p>
            <a:pPr lvl="2"/>
            <a:r>
              <a:rPr lang="en-US" dirty="0"/>
              <a:t>Uncertainty Relation (</a:t>
            </a:r>
            <a:r>
              <a:rPr lang="en-US" dirty="0" err="1"/>
              <a:t>Schaback</a:t>
            </a:r>
            <a:r>
              <a:rPr lang="en-US" dirty="0"/>
              <a:t>, 1995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Can be overcome with RBF-QR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Piret</a:t>
            </a:r>
            <a:r>
              <a:rPr lang="en-US" dirty="0"/>
              <a:t>,</a:t>
            </a:r>
            <a:r>
              <a:rPr lang="en-US" dirty="0" smtClean="0"/>
              <a:t> 2007), RBF-GA (</a:t>
            </a:r>
            <a:r>
              <a:rPr lang="en-US" dirty="0" err="1" smtClean="0"/>
              <a:t>Fornberg</a:t>
            </a:r>
            <a:r>
              <a:rPr lang="en-US" dirty="0" smtClean="0"/>
              <a:t>, </a:t>
            </a:r>
            <a:r>
              <a:rPr lang="en-US" dirty="0" err="1" smtClean="0"/>
              <a:t>Lehto</a:t>
            </a:r>
            <a:r>
              <a:rPr lang="en-US" dirty="0" smtClean="0"/>
              <a:t> and Powell, 2013</a:t>
            </a:r>
            <a:r>
              <a:rPr lang="en-US" dirty="0" smtClean="0"/>
              <a:t>)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29" y="4625042"/>
            <a:ext cx="1651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RBF-generated Finite Differences (RBF-FD)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01" y="1718236"/>
            <a:ext cx="5624435" cy="1806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351137"/>
            <a:ext cx="217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 FD (1-D*):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9553" y="3524624"/>
            <a:ext cx="675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Nonsingularity</a:t>
            </a:r>
            <a:r>
              <a:rPr lang="en-US" dirty="0" smtClean="0"/>
              <a:t> lost in 2-D; compose weights across dimensions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758" y="4099111"/>
            <a:ext cx="6154042" cy="21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116" y="4759654"/>
            <a:ext cx="165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RBF-FD (d-D):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3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Stencils?</a:t>
            </a:r>
            <a:endParaRPr lang="en-US" dirty="0"/>
          </a:p>
        </p:txBody>
      </p:sp>
      <p:pic>
        <p:nvPicPr>
          <p:cNvPr id="5" name="Picture 4" descr="preview_stencils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83" y="2303182"/>
            <a:ext cx="4205009" cy="4093883"/>
          </a:xfrm>
          <a:prstGeom prst="rect">
            <a:avLst/>
          </a:prstGeom>
        </p:spPr>
      </p:pic>
      <p:pic>
        <p:nvPicPr>
          <p:cNvPr id="6" name="Picture 5" descr="RBFFD_singl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030683" cy="393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8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Differentiation </a:t>
            </a:r>
            <a:r>
              <a:rPr lang="en-US" dirty="0" smtClean="0"/>
              <a:t>Matrix (DM)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/>
          <a:lstStyle/>
          <a:p>
            <a:r>
              <a:rPr lang="en-US" dirty="0" smtClean="0"/>
              <a:t>Sparse Matrix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-</a:t>
            </a:r>
            <a:r>
              <a:rPr lang="en-US" dirty="0" err="1" smtClean="0"/>
              <a:t>nonzeros</a:t>
            </a:r>
            <a:r>
              <a:rPr lang="en-US" dirty="0" smtClean="0"/>
              <a:t> </a:t>
            </a:r>
            <a:r>
              <a:rPr lang="en-US" dirty="0" smtClean="0"/>
              <a:t>per row (stencil size)</a:t>
            </a:r>
          </a:p>
          <a:p>
            <a:pPr lvl="1"/>
            <a:r>
              <a:rPr lang="en-US" dirty="0" err="1" smtClean="0"/>
              <a:t>Unsymmetric</a:t>
            </a:r>
            <a:r>
              <a:rPr lang="en-US" dirty="0" smtClean="0"/>
              <a:t> (unique weights per row)</a:t>
            </a:r>
          </a:p>
          <a:p>
            <a:r>
              <a:rPr lang="en-US" dirty="0" smtClean="0"/>
              <a:t>Sparse Matrix Vector </a:t>
            </a:r>
            <a:r>
              <a:rPr lang="en-US" dirty="0"/>
              <a:t>(</a:t>
            </a:r>
            <a:r>
              <a:rPr lang="en-US" dirty="0" err="1"/>
              <a:t>SpMV</a:t>
            </a:r>
            <a:r>
              <a:rPr lang="en-US" dirty="0" smtClean="0"/>
              <a:t>) multiply to get derivative across full domain</a:t>
            </a:r>
            <a:endParaRPr lang="en-US" dirty="0"/>
          </a:p>
        </p:txBody>
      </p:sp>
      <p:pic>
        <p:nvPicPr>
          <p:cNvPr id="5" name="Picture 4" descr="DM_row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49" y="1742402"/>
            <a:ext cx="5154707" cy="42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30" y="1873535"/>
            <a:ext cx="3070412" cy="614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22" y="2637889"/>
            <a:ext cx="7267142" cy="990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8530" y="3628863"/>
            <a:ext cx="721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weights with LAPACK </a:t>
            </a:r>
            <a:r>
              <a:rPr lang="en-US" dirty="0" err="1" smtClean="0"/>
              <a:t>dgesv</a:t>
            </a:r>
            <a:r>
              <a:rPr lang="en-US" dirty="0" smtClean="0"/>
              <a:t> or other efficient direct solver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8530" y="5201770"/>
            <a:ext cx="767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Analytically apply operators to the RBF or compose operators like classical FD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46" y="4666128"/>
            <a:ext cx="4869464" cy="5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33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Weight Operators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685" y="1927412"/>
            <a:ext cx="3724942" cy="1372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685" y="3594860"/>
            <a:ext cx="3191766" cy="79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85" y="5083855"/>
            <a:ext cx="3191767" cy="7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0471" y="2091765"/>
            <a:ext cx="316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and Second Derivatives: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471" y="3651630"/>
            <a:ext cx="21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Gradient: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2871" y="5229796"/>
            <a:ext cx="22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Cartesian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RBF-FD for Time-Dependent PDEs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8"/>
          <a:stretch/>
        </p:blipFill>
        <p:spPr>
          <a:xfrm>
            <a:off x="457200" y="1622873"/>
            <a:ext cx="5366401" cy="4697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1294" y="2046941"/>
            <a:ext cx="28687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Assume an input grid is provided. 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focus on stencil generation, decomposition and the Application Phase.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767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work is supported in part by NSF </a:t>
            </a:r>
            <a:r>
              <a:rPr lang="en-US" dirty="0"/>
              <a:t>awards </a:t>
            </a:r>
            <a:r>
              <a:rPr lang="en-US" b="1" dirty="0"/>
              <a:t>DMS</a:t>
            </a:r>
            <a:r>
              <a:rPr lang="en-US" b="1" dirty="0" smtClean="0"/>
              <a:t>-#</a:t>
            </a:r>
            <a:r>
              <a:rPr lang="en-US" b="1" dirty="0"/>
              <a:t>0934331</a:t>
            </a:r>
            <a:r>
              <a:rPr lang="en-US" dirty="0"/>
              <a:t> (FSU), </a:t>
            </a:r>
            <a:r>
              <a:rPr lang="en-US" b="1" dirty="0" smtClean="0"/>
              <a:t>DMS-#0934317 </a:t>
            </a:r>
            <a:r>
              <a:rPr lang="en-US" dirty="0" smtClean="0"/>
              <a:t>(</a:t>
            </a:r>
            <a:r>
              <a:rPr lang="en-US" dirty="0"/>
              <a:t>NCAR) and </a:t>
            </a:r>
            <a:r>
              <a:rPr lang="en-US" b="1" dirty="0"/>
              <a:t>ATM</a:t>
            </a:r>
            <a:r>
              <a:rPr lang="en-US" b="1" dirty="0" smtClean="0"/>
              <a:t>-#</a:t>
            </a:r>
            <a:r>
              <a:rPr lang="en-US" b="1" dirty="0"/>
              <a:t>0602100</a:t>
            </a:r>
            <a:r>
              <a:rPr lang="en-US" dirty="0"/>
              <a:t> (NCAR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Computational </a:t>
            </a:r>
            <a:r>
              <a:rPr lang="en-US" dirty="0"/>
              <a:t>r</a:t>
            </a:r>
            <a:r>
              <a:rPr lang="en-US" dirty="0" smtClean="0"/>
              <a:t>esources provided by: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Keeneland</a:t>
            </a:r>
            <a:r>
              <a:rPr lang="en-US" dirty="0" smtClean="0"/>
              <a:t> </a:t>
            </a:r>
            <a:r>
              <a:rPr lang="en-US" dirty="0"/>
              <a:t>Computing Facility at the Georgia Institute of </a:t>
            </a:r>
            <a:r>
              <a:rPr lang="en-US" dirty="0" smtClean="0"/>
              <a:t>Technology (</a:t>
            </a:r>
            <a:r>
              <a:rPr lang="en-US" b="1" dirty="0" smtClean="0"/>
              <a:t>NSF Contract OCI-0910735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 descr="msi_word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50" y="3951619"/>
            <a:ext cx="3512354" cy="8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Sphere Test Grids </a:t>
            </a:r>
            <a:endParaRPr lang="en-US" dirty="0"/>
          </a:p>
        </p:txBody>
      </p:sp>
      <p:pic>
        <p:nvPicPr>
          <p:cNvPr id="4" name="Picture 3" descr="N4096_poin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52" y="3212352"/>
            <a:ext cx="3645647" cy="3645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30" y="2813138"/>
            <a:ext cx="321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 Determinant (MD)</a:t>
            </a:r>
            <a:endParaRPr lang="en-US" dirty="0"/>
          </a:p>
        </p:txBody>
      </p:sp>
      <p:pic>
        <p:nvPicPr>
          <p:cNvPr id="6" name="Picture 5" descr="ICOS256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352"/>
            <a:ext cx="3645648" cy="3645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165" y="2813138"/>
            <a:ext cx="304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Icosahedral (Geodesic) Grid</a:t>
            </a:r>
            <a:endParaRPr lang="en-US" dirty="0"/>
          </a:p>
        </p:txBody>
      </p:sp>
      <p:pic>
        <p:nvPicPr>
          <p:cNvPr id="8" name="Picture 7" descr="N100000_close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23" y="3316940"/>
            <a:ext cx="3477424" cy="3421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0" y="2677794"/>
            <a:ext cx="292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Spherical </a:t>
            </a:r>
            <a:r>
              <a:rPr lang="en-US" dirty="0" err="1" smtClean="0"/>
              <a:t>Centroidal</a:t>
            </a:r>
            <a:r>
              <a:rPr lang="en-US" dirty="0" smtClean="0"/>
              <a:t> </a:t>
            </a:r>
            <a:r>
              <a:rPr lang="en-US" dirty="0" err="1" smtClean="0"/>
              <a:t>Voronoi</a:t>
            </a:r>
            <a:r>
              <a:rPr lang="en-US" dirty="0" smtClean="0"/>
              <a:t> Tessellation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on Multi-GPU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436" r="1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567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Solve hyperbolic equations with DMs of the form: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dirty="0" err="1" smtClean="0"/>
              <a:t>hyperviscosity</a:t>
            </a:r>
            <a:r>
              <a:rPr lang="en-US" dirty="0" smtClean="0"/>
              <a:t> (</a:t>
            </a:r>
            <a:r>
              <a:rPr lang="en-US" dirty="0" err="1" smtClean="0"/>
              <a:t>Fornberg</a:t>
            </a:r>
            <a:r>
              <a:rPr lang="en-US" dirty="0" smtClean="0"/>
              <a:t> and </a:t>
            </a:r>
            <a:r>
              <a:rPr lang="en-US" dirty="0" err="1" smtClean="0"/>
              <a:t>Lehto</a:t>
            </a:r>
            <a:r>
              <a:rPr lang="en-US" dirty="0" smtClean="0"/>
              <a:t>, 2011) to filter spurious </a:t>
            </a:r>
            <a:r>
              <a:rPr lang="en-US" dirty="0" err="1" smtClean="0"/>
              <a:t>eigenmodes</a:t>
            </a:r>
            <a:endParaRPr lang="en-US" dirty="0" smtClean="0"/>
          </a:p>
          <a:p>
            <a:pPr lvl="1"/>
            <a:r>
              <a:rPr lang="en-US" dirty="0" smtClean="0"/>
              <a:t>Operator: </a:t>
            </a:r>
          </a:p>
          <a:p>
            <a:pPr lvl="1"/>
            <a:r>
              <a:rPr lang="en-US" dirty="0" smtClean="0"/>
              <a:t>Applied as: </a:t>
            </a:r>
            <a:endParaRPr lang="en-US" dirty="0"/>
          </a:p>
          <a:p>
            <a:pPr lvl="1"/>
            <a:r>
              <a:rPr lang="en-US" dirty="0" smtClean="0"/>
              <a:t>With scaling:   </a:t>
            </a:r>
            <a:endParaRPr lang="en-US" dirty="0" smtClean="0"/>
          </a:p>
          <a:p>
            <a:r>
              <a:rPr lang="en-US" dirty="0" smtClean="0"/>
              <a:t>Tuned </a:t>
            </a:r>
            <a:r>
              <a:rPr lang="en-US" dirty="0" err="1" smtClean="0"/>
              <a:t>hyperviscosity</a:t>
            </a:r>
            <a:r>
              <a:rPr lang="en-US" dirty="0" smtClean="0"/>
              <a:t> parameters are based on trial and error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59" y="2028265"/>
            <a:ext cx="2834217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59" y="3827124"/>
            <a:ext cx="2772797" cy="590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75" y="4243290"/>
            <a:ext cx="1886292" cy="72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420" y="4826000"/>
            <a:ext cx="2550335" cy="48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Parameter</a:t>
            </a:r>
            <a:endParaRPr lang="en-US" dirty="0"/>
          </a:p>
        </p:txBody>
      </p:sp>
      <p:pic>
        <p:nvPicPr>
          <p:cNvPr id="6" name="Picture 5" descr="labeled_contour_n8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970" y="2853766"/>
            <a:ext cx="5121029" cy="3660588"/>
          </a:xfrm>
          <a:prstGeom prst="rect">
            <a:avLst/>
          </a:prstGeom>
        </p:spPr>
      </p:pic>
      <p:pic>
        <p:nvPicPr>
          <p:cNvPr id="7" name="Picture 6" descr="labeled_contour_n4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5" y="1770529"/>
            <a:ext cx="4817950" cy="344394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9" y="1725705"/>
            <a:ext cx="3412191" cy="94129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5280771"/>
            <a:ext cx="1932945" cy="748927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9" y="6109200"/>
            <a:ext cx="2381623" cy="2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Vortex Roll-Up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39446"/>
          </a:xfrm>
        </p:spPr>
        <p:txBody>
          <a:bodyPr/>
          <a:lstStyle/>
          <a:p>
            <a:r>
              <a:rPr lang="en-US" dirty="0" smtClean="0"/>
              <a:t>Purpose: Spin a fluid into two diametrically opposed but stationary vortices.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Solve with Method of Lines: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795" y="2540000"/>
            <a:ext cx="2772417" cy="998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495" y="3538070"/>
            <a:ext cx="2611717" cy="687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801" y="5133789"/>
            <a:ext cx="4714793" cy="663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71" y="448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8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293"/>
          <a:stretch/>
        </p:blipFill>
        <p:spPr>
          <a:xfrm>
            <a:off x="1583551" y="1250574"/>
            <a:ext cx="6007100" cy="2678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463677"/>
            <a:ext cx="4486362" cy="1692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0085"/>
          <a:stretch/>
        </p:blipFill>
        <p:spPr>
          <a:xfrm>
            <a:off x="3674783" y="4045324"/>
            <a:ext cx="6007100" cy="26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89" y="4204836"/>
            <a:ext cx="5271734" cy="2525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353" y="1289289"/>
            <a:ext cx="6101976" cy="3094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Convergence (Vortex Roll-Up)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100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Bell Advection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</a:t>
            </a:r>
            <a:r>
              <a:rPr lang="en-US" dirty="0" err="1" smtClean="0"/>
              <a:t>advect</a:t>
            </a:r>
            <a:r>
              <a:rPr lang="en-US" dirty="0" smtClean="0"/>
              <a:t> a solid body around the sphere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35" y="4381500"/>
            <a:ext cx="4242384" cy="8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0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495300"/>
            <a:ext cx="3467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and Convergence of Cosine Bell Advection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4257002"/>
            <a:ext cx="4350975" cy="158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402"/>
            <a:ext cx="5613400" cy="276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84" y="3212354"/>
            <a:ext cx="3690916" cy="32982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03894" y="2932668"/>
            <a:ext cx="171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revolutions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Investigation Focus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488402"/>
            <a:ext cx="5067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introduce a new stencil query to the RBF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pic>
        <p:nvPicPr>
          <p:cNvPr id="5" name="Picture 4" descr="kdTree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8164899" cy="27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Orderings</a:t>
            </a:r>
            <a:endParaRPr lang="en-US" dirty="0"/>
          </a:p>
        </p:txBody>
      </p:sp>
      <p:pic>
        <p:nvPicPr>
          <p:cNvPr id="5" name="Picture 4" descr="node_orderin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488402"/>
            <a:ext cx="709574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dm_node_orderings_md4096_n31_hn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9" y="567765"/>
            <a:ext cx="7870909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py_regulargrid_N18d3_n31_hn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" y="472402"/>
            <a:ext cx="7759256" cy="583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03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Grid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Roofline </a:t>
            </a:r>
            <a:r>
              <a:rPr lang="en-US" dirty="0" smtClean="0"/>
              <a:t>Model (Williams et al.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4353"/>
            <a:ext cx="8229600" cy="12105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roofline model predicts MAXIMUM possible performance </a:t>
            </a:r>
            <a:r>
              <a:rPr lang="en-US" dirty="0" smtClean="0"/>
              <a:t>on the hardware.</a:t>
            </a:r>
            <a:endParaRPr lang="en-US" dirty="0" smtClean="0"/>
          </a:p>
          <a:p>
            <a:r>
              <a:rPr lang="en-US" dirty="0" smtClean="0"/>
              <a:t>RBF-FD </a:t>
            </a:r>
            <a:r>
              <a:rPr lang="en-US" dirty="0" err="1" smtClean="0"/>
              <a:t>SpMV</a:t>
            </a:r>
            <a:r>
              <a:rPr lang="en-US" dirty="0" smtClean="0"/>
              <a:t> </a:t>
            </a:r>
            <a:r>
              <a:rPr lang="en-US" dirty="0" smtClean="0"/>
              <a:t>is only </a:t>
            </a:r>
            <a:r>
              <a:rPr lang="en-US" dirty="0" smtClean="0"/>
              <a:t>OI = 1/8 (double precision)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1" y="1488402"/>
            <a:ext cx="7640620" cy="35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Comparison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Fermi M2070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r>
              <a:rPr lang="en-US" dirty="0" smtClean="0"/>
              <a:t> K20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7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599" cy="46271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Preliminaries</a:t>
            </a:r>
          </a:p>
          <a:p>
            <a:pPr lvl="1"/>
            <a:r>
              <a:rPr lang="en-US" dirty="0" smtClean="0"/>
              <a:t>Introduction to GPUs</a:t>
            </a:r>
          </a:p>
          <a:p>
            <a:pPr lvl="1"/>
            <a:r>
              <a:rPr lang="en-US" dirty="0" smtClean="0"/>
              <a:t>Introduction to RBF-FD</a:t>
            </a:r>
          </a:p>
          <a:p>
            <a:pPr lvl="1"/>
            <a:r>
              <a:rPr lang="en-US" dirty="0" smtClean="0"/>
              <a:t>Code Verification Details</a:t>
            </a:r>
          </a:p>
          <a:p>
            <a:r>
              <a:rPr lang="en-US" dirty="0" smtClean="0"/>
              <a:t>A Fixed-Grid Method for RBF Methods</a:t>
            </a:r>
          </a:p>
          <a:p>
            <a:pPr lvl="1"/>
            <a:r>
              <a:rPr lang="en-US" dirty="0" smtClean="0"/>
              <a:t>Space Filling Curves and Node Ordering</a:t>
            </a:r>
          </a:p>
          <a:p>
            <a:pPr lvl="1"/>
            <a:r>
              <a:rPr lang="en-US" dirty="0" smtClean="0"/>
              <a:t>Lasting Impacts on Performance</a:t>
            </a:r>
          </a:p>
          <a:p>
            <a:r>
              <a:rPr lang="en-US" dirty="0" smtClean="0"/>
              <a:t>Single GPU RBF-FD</a:t>
            </a:r>
          </a:p>
          <a:p>
            <a:r>
              <a:rPr lang="en-US" dirty="0" smtClean="0"/>
              <a:t>Targeting Multi-GPU Clusters</a:t>
            </a:r>
          </a:p>
          <a:p>
            <a:pPr lvl="1"/>
            <a:r>
              <a:rPr lang="en-US" dirty="0" smtClean="0"/>
              <a:t>MPI Tuning</a:t>
            </a:r>
          </a:p>
          <a:p>
            <a:pPr lvl="1"/>
            <a:r>
              <a:rPr lang="en-US" dirty="0" smtClean="0"/>
              <a:t>Overlapping Communication and Computation</a:t>
            </a:r>
            <a:endParaRPr lang="en-US" dirty="0"/>
          </a:p>
          <a:p>
            <a:r>
              <a:rPr lang="en-US" dirty="0" smtClean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3898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RK4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RK4 time-scheme: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Reusable kernels called as: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82" y="2297205"/>
            <a:ext cx="4795371" cy="2464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906" y="5360893"/>
            <a:ext cx="4886254" cy="112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Thread per Stencil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3263453" cy="4526280"/>
          </a:xfr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All stencils have the same number of operations (perfect concurrency)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Threads may access disparate areas of memory</a:t>
            </a:r>
          </a:p>
          <a:p>
            <a:pPr lvl="1"/>
            <a:r>
              <a:rPr lang="en-US" dirty="0" smtClean="0"/>
              <a:t>Large stencils </a:t>
            </a:r>
          </a:p>
          <a:p>
            <a:pPr lvl="1"/>
            <a:endParaRPr lang="en-US" dirty="0"/>
          </a:p>
        </p:txBody>
      </p:sp>
      <p:pic>
        <p:nvPicPr>
          <p:cNvPr id="4" name="Picture 3" descr="oneThread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13" y="1609712"/>
            <a:ext cx="5281705" cy="451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1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Warp per Stencil</a:t>
            </a:r>
            <a:endParaRPr lang="en-US" dirty="0"/>
          </a:p>
        </p:txBody>
      </p:sp>
      <p:pic>
        <p:nvPicPr>
          <p:cNvPr id="4" name="Picture 3" descr="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3176"/>
            <a:ext cx="4662129" cy="40640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5423347" y="1733176"/>
            <a:ext cx="3263453" cy="452628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GPU operates in warps, so memory loads are shared</a:t>
            </a:r>
          </a:p>
          <a:p>
            <a:r>
              <a:rPr lang="en-US" dirty="0" smtClean="0"/>
              <a:t>Cons: </a:t>
            </a:r>
          </a:p>
          <a:p>
            <a:pPr lvl="1"/>
            <a:r>
              <a:rPr lang="en-US" dirty="0" smtClean="0"/>
              <a:t>Only 32 threads queued per stencil on single multiprocessor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7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Kernel Performance </a:t>
            </a:r>
            <a:r>
              <a:rPr lang="en-US" dirty="0" smtClean="0"/>
              <a:t>(</a:t>
            </a:r>
            <a:r>
              <a:rPr lang="en-US" dirty="0" err="1" smtClean="0"/>
              <a:t>Keeneland</a:t>
            </a:r>
            <a:r>
              <a:rPr lang="en-US" dirty="0" smtClean="0"/>
              <a:t> M2070)</a:t>
            </a:r>
            <a:endParaRPr lang="en-US" dirty="0"/>
          </a:p>
        </p:txBody>
      </p:sp>
      <p:pic>
        <p:nvPicPr>
          <p:cNvPr id="5" name="Picture 4" descr="gflops_gpu_1proc_one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69" y="2285999"/>
            <a:ext cx="4433631" cy="3690470"/>
          </a:xfrm>
          <a:prstGeom prst="rect">
            <a:avLst/>
          </a:prstGeom>
        </p:spPr>
      </p:pic>
      <p:pic>
        <p:nvPicPr>
          <p:cNvPr id="6" name="Picture 5" descr="gflops_gpu_1proc_oneThreadPerStenci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999"/>
            <a:ext cx="4484946" cy="36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2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86748"/>
            <a:ext cx="8229600" cy="24276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Started assisting on the </a:t>
            </a:r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project (Summer 2010)</a:t>
            </a:r>
          </a:p>
          <a:p>
            <a:pPr lvl="1"/>
            <a:r>
              <a:rPr lang="en-US" dirty="0" smtClean="0"/>
              <a:t>Extensions for rectangular matrices, ILU0, distributed </a:t>
            </a:r>
            <a:r>
              <a:rPr lang="en-US" dirty="0" err="1" smtClean="0"/>
              <a:t>SpMV</a:t>
            </a:r>
            <a:r>
              <a:rPr lang="en-US" dirty="0" smtClean="0"/>
              <a:t> + GMRES</a:t>
            </a:r>
          </a:p>
          <a:p>
            <a:pPr lvl="1"/>
            <a:r>
              <a:rPr lang="en-US" dirty="0" smtClean="0"/>
              <a:t>Integrated into RBF-FD code</a:t>
            </a:r>
          </a:p>
          <a:p>
            <a:pPr lvl="1"/>
            <a:r>
              <a:rPr lang="en-US" dirty="0" smtClean="0"/>
              <a:t>Benefit from existing optimizations for </a:t>
            </a:r>
            <a:r>
              <a:rPr lang="en-US" dirty="0" err="1" smtClean="0"/>
              <a:t>SpMV</a:t>
            </a:r>
            <a:r>
              <a:rPr lang="en-US" dirty="0" smtClean="0"/>
              <a:t> (formats)</a:t>
            </a:r>
            <a:endParaRPr lang="en-US" dirty="0"/>
          </a:p>
        </p:txBody>
      </p:sp>
      <p:pic>
        <p:nvPicPr>
          <p:cNvPr id="4" name="Picture 3" descr="Screen Shot 2013-11-06 at 10.4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2" y="1628587"/>
            <a:ext cx="4579843" cy="24581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0354" y="1957294"/>
            <a:ext cx="1852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Recently integrated into </a:t>
            </a:r>
            <a:r>
              <a:rPr lang="en-US" i="1" dirty="0" err="1" smtClean="0"/>
              <a:t>PETSc</a:t>
            </a:r>
            <a:r>
              <a:rPr lang="en-US" i="1" dirty="0" smtClean="0"/>
              <a:t>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093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Compression </a:t>
            </a:r>
            <a:r>
              <a:rPr lang="en-US" dirty="0" smtClean="0"/>
              <a:t>(Sparse Storage)</a:t>
            </a:r>
            <a:endParaRPr lang="en-US" dirty="0"/>
          </a:p>
        </p:txBody>
      </p:sp>
      <p:pic>
        <p:nvPicPr>
          <p:cNvPr id="4" name="Picture 3" descr="SparseStor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1600201"/>
            <a:ext cx="6813176" cy="4951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8256" y="6017098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O(2*n*N)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8256" y="1721224"/>
            <a:ext cx="114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O(3*n*N)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597" y="4436322"/>
            <a:ext cx="15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O((2*n+1)*N)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GPU</a:t>
            </a:r>
            <a:endParaRPr lang="en-US" dirty="0"/>
          </a:p>
        </p:txBody>
      </p:sp>
      <p:pic>
        <p:nvPicPr>
          <p:cNvPr id="5" name="Picture 4" descr="gflops_cascade_k20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338085"/>
            <a:ext cx="4577976" cy="3250974"/>
          </a:xfrm>
          <a:prstGeom prst="rect">
            <a:avLst/>
          </a:prstGeom>
        </p:spPr>
      </p:pic>
      <p:pic>
        <p:nvPicPr>
          <p:cNvPr id="6" name="Picture 5" descr="gflops_cascade_m2070_n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586860"/>
            <a:ext cx="4318000" cy="30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</a:t>
            </a:r>
            <a:r>
              <a:rPr lang="en-US" dirty="0" smtClean="0"/>
              <a:t>ELL GFLOP/sec on Single GPU</a:t>
            </a:r>
            <a:endParaRPr lang="en-US" dirty="0"/>
          </a:p>
        </p:txBody>
      </p:sp>
      <p:pic>
        <p:nvPicPr>
          <p:cNvPr id="4" name="Picture 3" descr="ell_comparison_cascade_m20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4282784" cy="3042323"/>
          </a:xfrm>
          <a:prstGeom prst="rect">
            <a:avLst/>
          </a:prstGeom>
        </p:spPr>
      </p:pic>
      <p:pic>
        <p:nvPicPr>
          <p:cNvPr id="6" name="Picture 5" descr="ell_comparison_cascade_k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55" y="3300344"/>
            <a:ext cx="4432345" cy="3148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5065059"/>
            <a:ext cx="321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Fermi and </a:t>
            </a:r>
            <a:r>
              <a:rPr lang="en-US" dirty="0" err="1" smtClean="0"/>
              <a:t>Kepler</a:t>
            </a:r>
            <a:r>
              <a:rPr lang="en-US" dirty="0" smtClean="0"/>
              <a:t> perform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5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Future Work for GPU </a:t>
            </a:r>
            <a:r>
              <a:rPr lang="en-US" sz="4000" dirty="0" err="1" smtClean="0"/>
              <a:t>SpMV</a:t>
            </a:r>
            <a:r>
              <a:rPr lang="en-US" sz="4000" dirty="0" smtClean="0"/>
              <a:t> Performance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Formats</a:t>
            </a:r>
            <a:endParaRPr lang="en-US" dirty="0" smtClean="0"/>
          </a:p>
          <a:p>
            <a:pPr lvl="1"/>
            <a:r>
              <a:rPr lang="en-US" dirty="0" smtClean="0"/>
              <a:t>BELL</a:t>
            </a:r>
            <a:r>
              <a:rPr lang="en-US" dirty="0" smtClean="0"/>
              <a:t>, SELL, </a:t>
            </a:r>
            <a:r>
              <a:rPr lang="en-US" dirty="0" smtClean="0"/>
              <a:t>SBELL, etc.</a:t>
            </a:r>
            <a:endParaRPr lang="en-US" dirty="0" smtClean="0"/>
          </a:p>
          <a:p>
            <a:r>
              <a:rPr lang="en-US" dirty="0" smtClean="0"/>
              <a:t>Fewer memory loads</a:t>
            </a:r>
          </a:p>
          <a:p>
            <a:pPr lvl="1"/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Register packing (non-zero condensation)</a:t>
            </a:r>
          </a:p>
          <a:p>
            <a:r>
              <a:rPr lang="en-US" dirty="0" smtClean="0"/>
              <a:t>More operations </a:t>
            </a:r>
            <a:r>
              <a:rPr lang="en-US" dirty="0" smtClean="0"/>
              <a:t>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4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Portability? Intel Phi</a:t>
            </a:r>
            <a:endParaRPr lang="en-US" dirty="0"/>
          </a:p>
        </p:txBody>
      </p:sp>
      <p:pic>
        <p:nvPicPr>
          <p:cNvPr id="4" name="Picture 3" descr="Screen Shot 2013-11-06 at 1.0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402"/>
            <a:ext cx="5946588" cy="52934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9412" y="1718235"/>
            <a:ext cx="156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dirty="0" err="1" smtClean="0"/>
              <a:t>OpenCL</a:t>
            </a:r>
            <a:r>
              <a:rPr lang="en-US" dirty="0" smtClean="0"/>
              <a:t> </a:t>
            </a:r>
          </a:p>
          <a:p>
            <a:r>
              <a:rPr lang="en-US" dirty="0" smtClean="0"/>
              <a:t>Beta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78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1925903"/>
          </a:xfrm>
        </p:spPr>
        <p:txBody>
          <a:bodyPr>
            <a:normAutofit/>
          </a:bodyPr>
          <a:lstStyle/>
          <a:p>
            <a:r>
              <a:rPr lang="en-US" dirty="0" smtClean="0"/>
              <a:t>Massive parallelism</a:t>
            </a:r>
          </a:p>
          <a:p>
            <a:r>
              <a:rPr lang="en-US" dirty="0" smtClean="0"/>
              <a:t>High GFLOP/sec</a:t>
            </a:r>
          </a:p>
          <a:p>
            <a:r>
              <a:rPr lang="en-US" dirty="0" smtClean="0"/>
              <a:t>Fast Memory</a:t>
            </a:r>
          </a:p>
        </p:txBody>
      </p:sp>
      <p:pic>
        <p:nvPicPr>
          <p:cNvPr id="5" name="Content Placeholder 4" descr="gpu-devotes-more-transistors-to-data-processing.png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t="-311" r="3346" b="5014"/>
          <a:stretch/>
        </p:blipFill>
        <p:spPr>
          <a:xfrm>
            <a:off x="365760" y="1791734"/>
            <a:ext cx="4041648" cy="1540136"/>
          </a:xfrm>
        </p:spPr>
      </p:pic>
      <p:pic>
        <p:nvPicPr>
          <p:cNvPr id="6" name="Picture 5" descr="floating-point-operations-per-second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8"/>
          <a:stretch/>
        </p:blipFill>
        <p:spPr>
          <a:xfrm>
            <a:off x="365760" y="3526103"/>
            <a:ext cx="4075801" cy="3062956"/>
          </a:xfrm>
          <a:prstGeom prst="rect">
            <a:avLst/>
          </a:prstGeom>
        </p:spPr>
      </p:pic>
      <p:pic>
        <p:nvPicPr>
          <p:cNvPr id="7" name="Picture 6" descr="memory-bandwidt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5" t="3228" r="17320"/>
          <a:stretch/>
        </p:blipFill>
        <p:spPr>
          <a:xfrm>
            <a:off x="4648200" y="3406588"/>
            <a:ext cx="3520861" cy="31824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8385" y="158981"/>
            <a:ext cx="290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courtesy of NVidia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Data: Intel Phi</a:t>
            </a:r>
            <a:endParaRPr lang="en-US" dirty="0"/>
          </a:p>
        </p:txBody>
      </p:sp>
      <p:pic>
        <p:nvPicPr>
          <p:cNvPr id="4" name="Picture 3" descr="gflops_cascade_intel_phi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36" y="1749961"/>
            <a:ext cx="5677648" cy="403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pmetis_decomp_sphere_4pa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8682"/>
            <a:ext cx="3824941" cy="21333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647" y="2948682"/>
            <a:ext cx="4031129" cy="3505906"/>
          </a:xfrm>
        </p:spPr>
        <p:txBody>
          <a:bodyPr>
            <a:normAutofit/>
          </a:bodyPr>
          <a:lstStyle/>
          <a:p>
            <a:r>
              <a:rPr lang="en-US" dirty="0" smtClean="0"/>
              <a:t>Restricted Additive Schwarz Method</a:t>
            </a:r>
          </a:p>
          <a:p>
            <a:r>
              <a:rPr lang="en-US" dirty="0" smtClean="0"/>
              <a:t>Graph partitioning with METIS for load balancing (</a:t>
            </a:r>
            <a:r>
              <a:rPr lang="en-US" dirty="0" err="1" smtClean="0"/>
              <a:t>Karypis</a:t>
            </a:r>
            <a:r>
              <a:rPr lang="en-US" dirty="0" smtClean="0"/>
              <a:t> and Kumar, 1999) </a:t>
            </a:r>
          </a:p>
          <a:p>
            <a:pPr lvl="1"/>
            <a:r>
              <a:rPr lang="en-US" dirty="0" smtClean="0"/>
              <a:t>Requires symmetric adjacency matrix: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8" y="1488402"/>
            <a:ext cx="7325341" cy="1460280"/>
          </a:xfrm>
          <a:prstGeom prst="rect">
            <a:avLst/>
          </a:prstGeom>
        </p:spPr>
      </p:pic>
      <p:pic>
        <p:nvPicPr>
          <p:cNvPr id="8" name="Picture 7" descr="4procs_N10K_n3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3" y="4786406"/>
            <a:ext cx="1930928" cy="19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764" y="5669265"/>
            <a:ext cx="1059812" cy="43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 with METIS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49388" cy="1432859"/>
          </a:xfrm>
        </p:spPr>
        <p:txBody>
          <a:bodyPr/>
          <a:lstStyle/>
          <a:p>
            <a:r>
              <a:rPr lang="en-US" dirty="0" smtClean="0"/>
              <a:t>Load balancing impacts parallel gains: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777" y="2567203"/>
            <a:ext cx="4298576" cy="931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82999"/>
            <a:ext cx="8066911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2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Node Ordering and Index Sets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4" y="1488402"/>
            <a:ext cx="4020672" cy="670112"/>
          </a:xfrm>
          <a:prstGeom prst="rect">
            <a:avLst/>
          </a:prstGeom>
        </p:spPr>
      </p:pic>
      <p:pic>
        <p:nvPicPr>
          <p:cNvPr id="6" name="Picture 5" descr="MatrixDecompositionSets_RBF-FD_Bow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8514"/>
            <a:ext cx="4100576" cy="4213039"/>
          </a:xfrm>
          <a:prstGeom prst="rect">
            <a:avLst/>
          </a:prstGeom>
        </p:spPr>
      </p:pic>
      <p:pic>
        <p:nvPicPr>
          <p:cNvPr id="7" name="Picture 6" descr="spy_metis_stencil_example_lab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778" y="2158514"/>
            <a:ext cx="4706222" cy="38249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4469" y="6186887"/>
            <a:ext cx="215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Index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59930" y="5983455"/>
            <a:ext cx="202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Index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Data Movement for Multi-GPU</a:t>
            </a:r>
            <a:endParaRPr lang="en-US" sz="4400" dirty="0"/>
          </a:p>
        </p:txBody>
      </p:sp>
      <p:pic>
        <p:nvPicPr>
          <p:cNvPr id="5" name="Picture 4" descr="Simple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53" y="1488402"/>
            <a:ext cx="4243295" cy="50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pic>
        <p:nvPicPr>
          <p:cNvPr id="5" name="Picture 4" descr="weak_scaling_np4000_regular_alltoall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30823"/>
            <a:ext cx="5496689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321" y="1951922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(</a:t>
            </a:r>
            <a:r>
              <a:rPr lang="en-US" dirty="0" err="1" smtClean="0"/>
              <a:t>MPI_Alltoallv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91415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Tuned on Itasca (UMN)</a:t>
            </a:r>
          </a:p>
          <a:p>
            <a:pPr lvl="1"/>
            <a:r>
              <a:rPr lang="en-US" dirty="0" smtClean="0"/>
              <a:t>1,134 HP </a:t>
            </a:r>
            <a:r>
              <a:rPr lang="en-US" dirty="0" err="1" smtClean="0"/>
              <a:t>ProLiant</a:t>
            </a:r>
            <a:r>
              <a:rPr lang="en-US" dirty="0" smtClean="0"/>
              <a:t> blade servers</a:t>
            </a:r>
          </a:p>
          <a:p>
            <a:pPr lvl="1"/>
            <a:r>
              <a:rPr lang="en-US" dirty="0" smtClean="0"/>
              <a:t>2x quad-core Xeon 5660 (“Nehalem EP”) processors per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N=160</a:t>
            </a:r>
            <a:r>
              <a:rPr lang="en-US" baseline="30000" dirty="0" smtClean="0"/>
              <a:t>3</a:t>
            </a:r>
            <a:r>
              <a:rPr lang="en-US" baseline="30000" dirty="0"/>
              <a:t>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Impact on performance for fixed problem size per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Stages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7" y="1668930"/>
            <a:ext cx="7751618" cy="4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Weak Scaling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2x-5x improvement at p=1024 processors</a:t>
            </a:r>
          </a:p>
          <a:p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dirty="0" smtClean="0"/>
              <a:t> per processor would hide growth</a:t>
            </a:r>
          </a:p>
          <a:p>
            <a:r>
              <a:rPr lang="en-US" dirty="0" smtClean="0"/>
              <a:t>METIS load balancing fails for p=1024, n=17:</a:t>
            </a:r>
          </a:p>
          <a:p>
            <a:endParaRPr lang="en-US" dirty="0"/>
          </a:p>
        </p:txBody>
      </p:sp>
      <p:pic>
        <p:nvPicPr>
          <p:cNvPr id="3" name="Picture 2" descr="weak_scaling_np4000_compare_SpMV_and_comm_n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33082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48086" y="1961491"/>
            <a:ext cx="18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TUNING STEPS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11263" y="1951922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6" name="Picture 5" descr="weak_scaling_np4000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306938"/>
            <a:ext cx="5496688" cy="401359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47" y="5815797"/>
            <a:ext cx="1628588" cy="5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</a:t>
            </a:r>
            <a:r>
              <a:rPr lang="en-US" dirty="0" smtClean="0"/>
              <a:t>Strong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9623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Fixed global problem size with decreasing workloads</a:t>
            </a:r>
          </a:p>
          <a:p>
            <a:r>
              <a:rPr lang="en-US" dirty="0" err="1" smtClean="0"/>
              <a:t>MPI_Alltoallv</a:t>
            </a:r>
            <a:r>
              <a:rPr lang="en-US" dirty="0" smtClean="0"/>
              <a:t> is 2x faster when operating on one node. Slower otherwise.</a:t>
            </a:r>
            <a:endParaRPr lang="en-US" dirty="0"/>
          </a:p>
          <a:p>
            <a:r>
              <a:rPr lang="en-US" dirty="0" smtClean="0"/>
              <a:t>Near linear (ideal) scaling. </a:t>
            </a:r>
            <a:endParaRPr lang="en-US" dirty="0" smtClean="0"/>
          </a:p>
        </p:txBody>
      </p:sp>
      <p:pic>
        <p:nvPicPr>
          <p:cNvPr id="6" name="Picture 5" descr="strong_scaling_4M_regular_alltoallv_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3" y="2136452"/>
            <a:ext cx="5496688" cy="39897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7027" y="1703294"/>
            <a:ext cx="10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8" name="Picture 7" descr="strong_scaling_speedup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2" y="2136452"/>
            <a:ext cx="5496689" cy="3989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7027" y="1703294"/>
            <a:ext cx="92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Scaling Efficiency and Communication Overlap</a:t>
            </a:r>
            <a:endParaRPr lang="en-US" dirty="0"/>
          </a:p>
        </p:txBody>
      </p:sp>
      <p:pic>
        <p:nvPicPr>
          <p:cNvPr id="10" name="Picture 9" descr="strong_scaling_comm_only_4M_overlap_cpu_SpMV_and_comm_all_stenci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828" y="3111967"/>
            <a:ext cx="4467412" cy="3242234"/>
          </a:xfrm>
          <a:prstGeom prst="rect">
            <a:avLst/>
          </a:prstGeom>
        </p:spPr>
      </p:pic>
      <p:pic>
        <p:nvPicPr>
          <p:cNvPr id="7" name="Picture 6" descr="strong_scaling_efficiency_4M_overlap_cpu_SpMV_and_comm_all_stenci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3" y="1488402"/>
            <a:ext cx="4348925" cy="32446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92362" y="2171842"/>
            <a:ext cx="124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Efficiency: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9265" y="5218669"/>
            <a:ext cx="32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Communication Time: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5" y="1895965"/>
            <a:ext cx="3228771" cy="800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588001"/>
            <a:ext cx="4011016" cy="5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Target GPUs?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588000" y="1600200"/>
            <a:ext cx="3346824" cy="4525963"/>
          </a:xfrm>
        </p:spPr>
        <p:txBody>
          <a:bodyPr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Widely used</a:t>
            </a:r>
          </a:p>
          <a:p>
            <a:r>
              <a:rPr lang="en-US" dirty="0" err="1" smtClean="0"/>
              <a:t>OpenCL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Functional portability (CPUs and GPUs)</a:t>
            </a:r>
          </a:p>
          <a:p>
            <a:pPr lvl="1"/>
            <a:r>
              <a:rPr lang="en-US" dirty="0" smtClean="0"/>
              <a:t>Similar model as CUDA</a:t>
            </a:r>
          </a:p>
        </p:txBody>
      </p:sp>
      <p:pic>
        <p:nvPicPr>
          <p:cNvPr id="4" name="Picture 3" descr="opencl_execute_mode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1" y="2405529"/>
            <a:ext cx="5581191" cy="34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3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Achieved GFLOP/sec on Itasca</a:t>
            </a:r>
            <a:endParaRPr lang="en-US" dirty="0"/>
          </a:p>
        </p:txBody>
      </p:sp>
      <p:pic>
        <p:nvPicPr>
          <p:cNvPr id="4" name="Picture 3" descr="strong_scaling_gflops_4M_overlap_cpu_SpMV_and_comm_all_stenc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6" y="1928532"/>
            <a:ext cx="6633882" cy="462632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35" y="1600200"/>
            <a:ext cx="4219415" cy="3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Scales well aside from effects of contention IB network and insufficient problem size for large p.</a:t>
            </a:r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Code scales well for small stencil sizes.</a:t>
            </a:r>
          </a:p>
          <a:p>
            <a:pPr lvl="1"/>
            <a:r>
              <a:rPr lang="en-US" dirty="0" smtClean="0"/>
              <a:t>Larger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p</a:t>
            </a:r>
            <a:r>
              <a:rPr lang="en-US" baseline="-25000" dirty="0" smtClean="0"/>
              <a:t> </a:t>
            </a:r>
            <a:r>
              <a:rPr lang="en-US" dirty="0" smtClean="0"/>
              <a:t>necessary to hide increasing cost of communication.</a:t>
            </a:r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Align messages properly for best performance</a:t>
            </a:r>
          </a:p>
          <a:p>
            <a:pPr lvl="1"/>
            <a:r>
              <a:rPr lang="en-US" dirty="0" smtClean="0"/>
              <a:t>Possible FMM approach to limit communication between </a:t>
            </a:r>
            <a:r>
              <a:rPr lang="en-US" dirty="0" err="1" smtClean="0"/>
              <a:t>subddomains</a:t>
            </a:r>
            <a:r>
              <a:rPr lang="en-US" dirty="0" smtClean="0"/>
              <a:t> (Yokota et al. 2010)</a:t>
            </a:r>
          </a:p>
        </p:txBody>
      </p:sp>
    </p:spTree>
    <p:extLst>
      <p:ext uri="{BB962C8B-B14F-4D97-AF65-F5344CB8AC3E}">
        <p14:creationId xmlns:p14="http://schemas.microsoft.com/office/powerpoint/2010/main" val="209856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Communication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18" y="1600200"/>
            <a:ext cx="4467206" cy="1398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8" y="4024405"/>
            <a:ext cx="4467206" cy="14955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741271" cy="4525963"/>
          </a:xfrm>
        </p:spPr>
        <p:txBody>
          <a:bodyPr/>
          <a:lstStyle/>
          <a:p>
            <a:r>
              <a:rPr lang="en-US" dirty="0" smtClean="0"/>
              <a:t>GPU adds transfers between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endParaRPr lang="en-US" dirty="0" smtClean="0"/>
          </a:p>
          <a:p>
            <a:r>
              <a:rPr lang="en-US" dirty="0" smtClean="0"/>
              <a:t>Run two </a:t>
            </a:r>
            <a:r>
              <a:rPr lang="en-US" dirty="0" err="1" smtClean="0"/>
              <a:t>OpenCL</a:t>
            </a:r>
            <a:r>
              <a:rPr lang="en-US" dirty="0" smtClean="0"/>
              <a:t> queues</a:t>
            </a:r>
          </a:p>
          <a:p>
            <a:pPr lvl="1"/>
            <a:r>
              <a:rPr lang="en-US" dirty="0" smtClean="0"/>
              <a:t>One for </a:t>
            </a:r>
            <a:r>
              <a:rPr lang="en-US" dirty="0" err="1" smtClean="0"/>
              <a:t>SpMV</a:t>
            </a:r>
            <a:r>
              <a:rPr lang="en-US" dirty="0" smtClean="0"/>
              <a:t>[Q\B]</a:t>
            </a:r>
          </a:p>
          <a:p>
            <a:pPr lvl="1"/>
            <a:r>
              <a:rPr lang="en-US" dirty="0" smtClean="0"/>
              <a:t>One for </a:t>
            </a:r>
            <a:r>
              <a:rPr lang="en-US" dirty="0"/>
              <a:t>host</a:t>
            </a:r>
            <a:r>
              <a:rPr lang="en-US" dirty="0">
                <a:sym typeface="Wingdings"/>
              </a:rPr>
              <a:t>device </a:t>
            </a:r>
            <a:r>
              <a:rPr lang="en-US" dirty="0" smtClean="0">
                <a:sym typeface="Wingdings"/>
              </a:rPr>
              <a:t>transfers and </a:t>
            </a:r>
            <a:r>
              <a:rPr lang="en-US" dirty="0" err="1" smtClean="0">
                <a:sym typeface="Wingdings"/>
              </a:rPr>
              <a:t>SpMV</a:t>
            </a:r>
            <a:r>
              <a:rPr lang="en-US" dirty="0" smtClean="0">
                <a:sym typeface="Wingdings"/>
              </a:rPr>
              <a:t>[B]</a:t>
            </a:r>
          </a:p>
          <a:p>
            <a:pPr lvl="1"/>
            <a:r>
              <a:rPr lang="en-US" dirty="0" smtClean="0">
                <a:sym typeface="Wingdings"/>
              </a:rPr>
              <a:t>Allows overlap of communication and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00703" y="2998630"/>
            <a:ext cx="30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MPI_Alltoallv</a:t>
            </a:r>
            <a:r>
              <a:rPr lang="en-US" dirty="0" smtClean="0"/>
              <a:t> (No Overlap)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0703" y="5519948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Overlapping Collective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Multi-GPU Strong Scaling Cosine Bell (</a:t>
            </a:r>
            <a:r>
              <a:rPr lang="en-US" sz="4400" dirty="0" err="1" smtClean="0"/>
              <a:t>Keeneland</a:t>
            </a:r>
            <a:r>
              <a:rPr lang="en-US" sz="4400" dirty="0" smtClean="0"/>
              <a:t> M2070)</a:t>
            </a:r>
            <a:endParaRPr lang="en-US" sz="4400" dirty="0"/>
          </a:p>
        </p:txBody>
      </p:sp>
      <p:pic>
        <p:nvPicPr>
          <p:cNvPr id="6" name="Picture 5" descr="gflops_1GPU_vs_NGPU_WarpPerStenc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1780068"/>
            <a:ext cx="4650795" cy="378472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07" y="5923016"/>
            <a:ext cx="5124824" cy="262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29362" y="1595402"/>
            <a:ext cx="204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CSR Matrix with </a:t>
            </a:r>
            <a:r>
              <a:rPr lang="en-US" dirty="0" err="1" smtClean="0"/>
              <a:t>MPI_Alltoallv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5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Strong Scaling (Cascade M2070s)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7" y="2133600"/>
            <a:ext cx="7906343" cy="38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Multi-GPU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Bottleneck on multi-GPUs of same node is avoided with overlapping queues.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7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ViennaCL</a:t>
            </a:r>
            <a:r>
              <a:rPr lang="en-US" dirty="0" smtClean="0"/>
              <a:t> ELL format is appropriate for RBF-FD and achieves up to 8 GFLOP/sec (double precision) for a single </a:t>
            </a:r>
            <a:r>
              <a:rPr lang="en-US" dirty="0" err="1" smtClean="0"/>
              <a:t>SpMV</a:t>
            </a:r>
            <a:r>
              <a:rPr lang="en-US" dirty="0" smtClean="0"/>
              <a:t> (~43% of peak).</a:t>
            </a:r>
          </a:p>
          <a:p>
            <a:r>
              <a:rPr lang="en-US" dirty="0"/>
              <a:t>Bottleneck </a:t>
            </a:r>
            <a:r>
              <a:rPr lang="en-US" dirty="0" smtClean="0"/>
              <a:t>on I/O-Hub connecting multiple-</a:t>
            </a:r>
            <a:r>
              <a:rPr lang="en-US" dirty="0"/>
              <a:t>GPUs </a:t>
            </a:r>
            <a:r>
              <a:rPr lang="en-US" dirty="0" smtClean="0"/>
              <a:t>on same </a:t>
            </a:r>
            <a:r>
              <a:rPr lang="en-US" dirty="0"/>
              <a:t>node is avoided with overlapping queues. </a:t>
            </a:r>
          </a:p>
        </p:txBody>
      </p:sp>
    </p:spTree>
    <p:extLst>
      <p:ext uri="{BB962C8B-B14F-4D97-AF65-F5344CB8AC3E}">
        <p14:creationId xmlns:p14="http://schemas.microsoft.com/office/powerpoint/2010/main" val="2364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Outreach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12084" r="-12084"/>
          <a:stretch>
            <a:fillRect/>
          </a:stretch>
        </p:blipFill>
        <p:spPr>
          <a:xfrm>
            <a:off x="31388" y="1600200"/>
            <a:ext cx="9004516" cy="4952137"/>
          </a:xfrm>
        </p:spPr>
      </p:pic>
    </p:spTree>
    <p:extLst>
      <p:ext uri="{BB962C8B-B14F-4D97-AF65-F5344CB8AC3E}">
        <p14:creationId xmlns:p14="http://schemas.microsoft.com/office/powerpoint/2010/main" val="95188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of 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C++</a:t>
            </a:r>
          </a:p>
          <a:p>
            <a:pPr lvl="1"/>
            <a:r>
              <a:rPr lang="en-US" dirty="0" smtClean="0"/>
              <a:t>Armadillo (</a:t>
            </a:r>
            <a:r>
              <a:rPr lang="en-US" dirty="0" smtClean="0">
                <a:hlinkClick r:id="rId2"/>
              </a:rPr>
              <a:t>http://arma.sf.net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ViennaCL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http://viennacl.sf.net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CUSP (</a:t>
            </a:r>
            <a:r>
              <a:rPr lang="en-US" dirty="0">
                <a:hlinkClick r:id="rId4"/>
              </a:rPr>
              <a:t>https://code.google.com/p/cusp-library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BOOST::</a:t>
            </a:r>
            <a:r>
              <a:rPr lang="en-US" dirty="0" err="1" smtClean="0"/>
              <a:t>uBLAS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http://www.boost.org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METIS (</a:t>
            </a:r>
            <a:r>
              <a:rPr lang="en-US" dirty="0" smtClean="0">
                <a:hlinkClick r:id="rId6"/>
              </a:rPr>
              <a:t>http://cs.umn.edu/~metis/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err="1" smtClean="0"/>
              <a:t>Mathematica</a:t>
            </a:r>
            <a:endParaRPr lang="en-US" dirty="0" smtClean="0"/>
          </a:p>
          <a:p>
            <a:r>
              <a:rPr lang="en-US" dirty="0" err="1" smtClean="0"/>
              <a:t>OpenCL</a:t>
            </a:r>
            <a:r>
              <a:rPr lang="en-US" dirty="0" smtClean="0"/>
              <a:t> </a:t>
            </a:r>
          </a:p>
          <a:p>
            <a:r>
              <a:rPr lang="en-US" dirty="0" smtClean="0"/>
              <a:t>CUDA</a:t>
            </a:r>
          </a:p>
          <a:p>
            <a:r>
              <a:rPr lang="en-US" dirty="0" err="1" smtClean="0"/>
              <a:t>ParaView</a:t>
            </a:r>
            <a:endParaRPr lang="en-US" dirty="0" smtClean="0"/>
          </a:p>
          <a:p>
            <a:r>
              <a:rPr lang="en-US" dirty="0" smtClean="0"/>
              <a:t>NCAR Command Language (NCL) and NCAR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6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Return to </a:t>
            </a:r>
            <a:r>
              <a:rPr lang="en-US" dirty="0" smtClean="0"/>
              <a:t>CUDA</a:t>
            </a:r>
          </a:p>
          <a:p>
            <a:pPr lvl="1"/>
            <a:r>
              <a:rPr lang="en-US" dirty="0"/>
              <a:t>CUDA v5.5 features </a:t>
            </a:r>
            <a:r>
              <a:rPr lang="en-US" dirty="0" smtClean="0"/>
              <a:t>supports MPI with </a:t>
            </a:r>
            <a:r>
              <a:rPr lang="en-US" dirty="0" err="1" smtClean="0"/>
              <a:t>GPUDirect</a:t>
            </a:r>
            <a:r>
              <a:rPr lang="en-US" dirty="0" smtClean="0"/>
              <a:t>®</a:t>
            </a:r>
          </a:p>
          <a:p>
            <a:r>
              <a:rPr lang="en-US" dirty="0" err="1" smtClean="0"/>
              <a:t>SpMV</a:t>
            </a:r>
            <a:r>
              <a:rPr lang="en-US" dirty="0" smtClean="0"/>
              <a:t> Improvements:</a:t>
            </a:r>
          </a:p>
          <a:p>
            <a:pPr lvl="1"/>
            <a:r>
              <a:rPr lang="en-US" dirty="0" smtClean="0"/>
              <a:t>Auto-tuned kernels with </a:t>
            </a:r>
            <a:r>
              <a:rPr lang="en-US" dirty="0" err="1" smtClean="0"/>
              <a:t>clSpMV</a:t>
            </a:r>
            <a:r>
              <a:rPr lang="en-US" dirty="0" smtClean="0"/>
              <a:t> (Su and </a:t>
            </a:r>
            <a:r>
              <a:rPr lang="en-US" dirty="0" err="1" smtClean="0"/>
              <a:t>Keutzer</a:t>
            </a:r>
            <a:r>
              <a:rPr lang="en-US" dirty="0" smtClean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50+ GFLOP/sec when running in single </a:t>
            </a:r>
            <a:r>
              <a:rPr lang="en-US" dirty="0" smtClean="0"/>
              <a:t>precision</a:t>
            </a:r>
            <a:endParaRPr lang="en-US" dirty="0" smtClean="0"/>
          </a:p>
          <a:p>
            <a:pPr lvl="1"/>
            <a:r>
              <a:rPr lang="en-US" dirty="0" smtClean="0"/>
              <a:t>New formats: </a:t>
            </a:r>
          </a:p>
          <a:p>
            <a:pPr lvl="2"/>
            <a:r>
              <a:rPr lang="en-US" dirty="0" smtClean="0"/>
              <a:t>BELL, SELL, SBELL </a:t>
            </a:r>
            <a:r>
              <a:rPr lang="en-US" dirty="0"/>
              <a:t>(Su and </a:t>
            </a:r>
            <a:r>
              <a:rPr lang="en-US" dirty="0" err="1"/>
              <a:t>Keutzer</a:t>
            </a:r>
            <a:r>
              <a:rPr lang="en-US" dirty="0"/>
              <a:t> 2012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ELLPACK-R, </a:t>
            </a:r>
            <a:r>
              <a:rPr lang="en-US" dirty="0" err="1" smtClean="0"/>
              <a:t>pJDS</a:t>
            </a:r>
            <a:r>
              <a:rPr lang="en-US" dirty="0" smtClean="0"/>
              <a:t>, etc. (Kreutzer et al. 2012)</a:t>
            </a:r>
          </a:p>
          <a:p>
            <a:pPr lvl="1"/>
            <a:r>
              <a:rPr lang="en-US" dirty="0" smtClean="0"/>
              <a:t>Applications with Multi-Matrix </a:t>
            </a:r>
            <a:r>
              <a:rPr lang="en-US" dirty="0" err="1" smtClean="0"/>
              <a:t>SpMM</a:t>
            </a:r>
            <a:r>
              <a:rPr lang="en-US" dirty="0" smtClean="0"/>
              <a:t> (</a:t>
            </a:r>
            <a:r>
              <a:rPr lang="en-US" dirty="0" err="1" smtClean="0"/>
              <a:t>Erlebacher</a:t>
            </a:r>
            <a:r>
              <a:rPr lang="en-US" dirty="0" smtClean="0"/>
              <a:t> et al. 2013)</a:t>
            </a:r>
          </a:p>
          <a:p>
            <a:r>
              <a:rPr lang="en-US" dirty="0" smtClean="0"/>
              <a:t>Multiple subdomains per GPU (to saturate Fermi and </a:t>
            </a:r>
            <a:r>
              <a:rPr lang="en-US" dirty="0" err="1" smtClean="0"/>
              <a:t>Kepler</a:t>
            </a:r>
            <a:r>
              <a:rPr lang="en-US" dirty="0" smtClean="0"/>
              <a:t> cards and overlap computation)</a:t>
            </a:r>
          </a:p>
        </p:txBody>
      </p:sp>
    </p:spTree>
    <p:extLst>
      <p:ext uri="{BB962C8B-B14F-4D97-AF65-F5344CB8AC3E}">
        <p14:creationId xmlns:p14="http://schemas.microsoft.com/office/powerpoint/2010/main" val="326502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Memory Model</a:t>
            </a:r>
            <a:endParaRPr lang="en-US" dirty="0"/>
          </a:p>
        </p:txBody>
      </p:sp>
      <p:pic>
        <p:nvPicPr>
          <p:cNvPr id="6" name="Picture 5" descr="opencl_memory_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5" y="1636650"/>
            <a:ext cx="7129181" cy="502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503788" cy="1488402"/>
          </a:xfrm>
        </p:spPr>
        <p:txBody>
          <a:bodyPr/>
          <a:lstStyle/>
          <a:p>
            <a:r>
              <a:rPr lang="en-US" dirty="0" smtClean="0"/>
              <a:t>Continued and Future 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Phi </a:t>
            </a:r>
            <a:r>
              <a:rPr lang="en-US" dirty="0" err="1" smtClean="0"/>
              <a:t>vs</a:t>
            </a:r>
            <a:r>
              <a:rPr lang="en-US" dirty="0" smtClean="0"/>
              <a:t> NVidia </a:t>
            </a:r>
            <a:r>
              <a:rPr lang="en-US" dirty="0" err="1" smtClean="0"/>
              <a:t>Kepler</a:t>
            </a:r>
            <a:endParaRPr lang="en-US" dirty="0" smtClean="0"/>
          </a:p>
          <a:p>
            <a:pPr lvl="1"/>
            <a:r>
              <a:rPr lang="en-US" dirty="0" smtClean="0"/>
              <a:t>Latest hardware from </a:t>
            </a:r>
            <a:r>
              <a:rPr lang="en-US" dirty="0" err="1" smtClean="0"/>
              <a:t>Nvidia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Multi-GPU preconditioned GMRES solutions of RBF-FD for Stokes flow</a:t>
            </a:r>
          </a:p>
          <a:p>
            <a:pPr lvl="1"/>
            <a:r>
              <a:rPr lang="en-US" dirty="0" smtClean="0"/>
              <a:t>Core operation of GMRES: </a:t>
            </a:r>
            <a:r>
              <a:rPr lang="en-US" dirty="0" err="1" smtClean="0"/>
              <a:t>SpMV</a:t>
            </a:r>
            <a:endParaRPr lang="en-US" dirty="0" smtClean="0"/>
          </a:p>
          <a:p>
            <a:pPr lvl="1"/>
            <a:r>
              <a:rPr lang="en-US" dirty="0" smtClean="0"/>
              <a:t>Current work is incomplete</a:t>
            </a:r>
          </a:p>
          <a:p>
            <a:r>
              <a:rPr lang="en-US" dirty="0" smtClean="0"/>
              <a:t>               with RBF-GA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66" y="5096352"/>
            <a:ext cx="903752" cy="27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0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Remember: this is research. If we had all the answers we wouldn’t be doing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0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ultiCPU_cos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2808940"/>
            <a:ext cx="4673329" cy="3686362"/>
          </a:xfrm>
          <a:prstGeom prst="rect">
            <a:avLst/>
          </a:prstGeom>
        </p:spPr>
      </p:pic>
      <p:pic>
        <p:nvPicPr>
          <p:cNvPr id="4" name="Picture 3" descr="multiGPU_warp_cos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6" y="1488402"/>
            <a:ext cx="5190564" cy="40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RBF-GA (Preliminary Results)</a:t>
            </a:r>
            <a:endParaRPr lang="en-US" dirty="0"/>
          </a:p>
        </p:txBody>
      </p:sp>
      <p:pic>
        <p:nvPicPr>
          <p:cNvPr id="4" name="Content Placeholder 3" descr="Screen Shot 2013-06-28 at 12.25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" b="2704"/>
          <a:stretch>
            <a:fillRect/>
          </a:stretch>
        </p:blipFill>
        <p:spPr>
          <a:xfrm>
            <a:off x="2384250" y="4342727"/>
            <a:ext cx="4042323" cy="2223122"/>
          </a:xfrm>
        </p:spPr>
      </p:pic>
      <p:pic>
        <p:nvPicPr>
          <p:cNvPr id="5" name="Picture 4" descr="Screen Shot 2013-07-28 at 2.5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79" y="1231713"/>
            <a:ext cx="3974814" cy="3479549"/>
          </a:xfrm>
          <a:prstGeom prst="rect">
            <a:avLst/>
          </a:prstGeom>
        </p:spPr>
      </p:pic>
      <p:pic>
        <p:nvPicPr>
          <p:cNvPr id="6" name="Picture 5" descr="Screen Shot 2013-07-28 at 2.5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838" y="1279730"/>
            <a:ext cx="3919962" cy="34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Cosine Custom Kernel GFLOP/sec</a:t>
            </a:r>
            <a:endParaRPr lang="en-US" dirty="0"/>
          </a:p>
        </p:txBody>
      </p:sp>
      <p:pic>
        <p:nvPicPr>
          <p:cNvPr id="5" name="Picture 4" descr="gflops_1CPU_vs_NCP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7" y="2446480"/>
            <a:ext cx="4146529" cy="33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OpenCL</a:t>
            </a:r>
            <a:r>
              <a:rPr lang="en-US" dirty="0" smtClean="0"/>
              <a:t> Event Queues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3014915" cy="4525963"/>
          </a:xfrm>
        </p:spPr>
        <p:txBody>
          <a:bodyPr/>
          <a:lstStyle/>
          <a:p>
            <a:r>
              <a:rPr lang="en-US" dirty="0" smtClean="0"/>
              <a:t>Queues allow non-blocking kernel launches</a:t>
            </a:r>
          </a:p>
          <a:p>
            <a:r>
              <a:rPr lang="en-US" dirty="0" smtClean="0"/>
              <a:t>Concurrent kernel execution (on Fermi and </a:t>
            </a:r>
            <a:r>
              <a:rPr lang="en-US" dirty="0" err="1" smtClean="0"/>
              <a:t>Kepler</a:t>
            </a:r>
            <a:r>
              <a:rPr lang="en-US" dirty="0" smtClean="0"/>
              <a:t> GPUs)</a:t>
            </a:r>
          </a:p>
          <a:p>
            <a:r>
              <a:rPr lang="en-US" dirty="0" smtClean="0"/>
              <a:t>Shared memory pool between queues.</a:t>
            </a:r>
            <a:endParaRPr lang="en-US" dirty="0"/>
          </a:p>
        </p:txBody>
      </p:sp>
      <p:pic>
        <p:nvPicPr>
          <p:cNvPr id="6" name="Picture 5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1939255"/>
            <a:ext cx="5288872" cy="1635491"/>
          </a:xfrm>
          <a:prstGeom prst="rect">
            <a:avLst/>
          </a:prstGeom>
        </p:spPr>
      </p:pic>
      <p:pic>
        <p:nvPicPr>
          <p:cNvPr id="7" name="Picture 6" descr="Screen Shot 2013-11-06 at 9.54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8" y="3828956"/>
            <a:ext cx="5288872" cy="1635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2115" y="5827059"/>
            <a:ext cx="4909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Image courtesy of </a:t>
            </a:r>
            <a:r>
              <a:rPr lang="en-US" sz="1400" dirty="0" err="1" smtClean="0"/>
              <a:t>Gerstmann</a:t>
            </a:r>
            <a:r>
              <a:rPr lang="en-US" sz="1400" dirty="0" smtClean="0"/>
              <a:t>, 2009. </a:t>
            </a:r>
            <a:r>
              <a:rPr lang="en-US" sz="1400" i="1" dirty="0"/>
              <a:t>Advanced </a:t>
            </a:r>
            <a:r>
              <a:rPr lang="en-US" sz="1400" i="1" dirty="0" err="1"/>
              <a:t>OpenCL</a:t>
            </a:r>
            <a:r>
              <a:rPr lang="en-US" sz="1400" i="1" dirty="0"/>
              <a:t> Event Model </a:t>
            </a:r>
            <a:r>
              <a:rPr lang="en-US" sz="1400" i="1" dirty="0" smtClean="0"/>
              <a:t>Usage</a:t>
            </a:r>
            <a:r>
              <a:rPr lang="en-US" sz="1400" dirty="0"/>
              <a:t> </a:t>
            </a:r>
            <a:r>
              <a:rPr lang="en-US" sz="1400" dirty="0" smtClean="0"/>
              <a:t>(tutorial slides)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551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enel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520" y="2540000"/>
            <a:ext cx="5955479" cy="4211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Target: GPU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905625" cy="4525963"/>
          </a:xfrm>
        </p:spPr>
        <p:txBody>
          <a:bodyPr/>
          <a:lstStyle/>
          <a:p>
            <a:r>
              <a:rPr lang="en-US" dirty="0" err="1" smtClean="0"/>
              <a:t>Keeneland</a:t>
            </a:r>
            <a:r>
              <a:rPr lang="en-US" dirty="0" smtClean="0"/>
              <a:t> Initial Delivery (KID) System </a:t>
            </a:r>
            <a:endParaRPr lang="en-US" dirty="0"/>
          </a:p>
          <a:p>
            <a:pPr lvl="1"/>
            <a:r>
              <a:rPr lang="en-US" dirty="0" smtClean="0"/>
              <a:t>360 NVidia M2070</a:t>
            </a:r>
          </a:p>
          <a:p>
            <a:pPr lvl="1"/>
            <a:r>
              <a:rPr lang="en-US" dirty="0" smtClean="0"/>
              <a:t>240 CPUs, 12 threads each</a:t>
            </a:r>
          </a:p>
          <a:p>
            <a:r>
              <a:rPr lang="en-US" dirty="0" smtClean="0"/>
              <a:t>Cascade</a:t>
            </a:r>
          </a:p>
          <a:p>
            <a:pPr lvl="1"/>
            <a:r>
              <a:rPr lang="en-US" dirty="0" smtClean="0"/>
              <a:t>32 NVidia M2070 </a:t>
            </a:r>
          </a:p>
          <a:p>
            <a:pPr lvl="1"/>
            <a:r>
              <a:rPr lang="en-US" dirty="0" smtClean="0"/>
              <a:t>8 NVidia K20</a:t>
            </a:r>
          </a:p>
        </p:txBody>
      </p:sp>
    </p:spTree>
    <p:extLst>
      <p:ext uri="{BB962C8B-B14F-4D97-AF65-F5344CB8AC3E}">
        <p14:creationId xmlns:p14="http://schemas.microsoft.com/office/powerpoint/2010/main" val="325431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ab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LabTheme.thmx</Template>
  <TotalTime>3080</TotalTime>
  <Words>1858</Words>
  <Application>Microsoft Macintosh PowerPoint</Application>
  <PresentationFormat>On-screen Show (4:3)</PresentationFormat>
  <Paragraphs>309</Paragraphs>
  <Slides>77</Slides>
  <Notes>12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LabTheme</vt:lpstr>
      <vt:lpstr>Multi-GPU Solutions of Geophysical PDEs with Radial Basis Function-generated Finite Differences</vt:lpstr>
      <vt:lpstr>Acknowledgements</vt:lpstr>
      <vt:lpstr>Investigation Focus</vt:lpstr>
      <vt:lpstr>Overview</vt:lpstr>
      <vt:lpstr>Why GPUs?</vt:lpstr>
      <vt:lpstr>How to Target GPUs?</vt:lpstr>
      <vt:lpstr>GPU Memory Model</vt:lpstr>
      <vt:lpstr>OpenCL Event Queues</vt:lpstr>
      <vt:lpstr>Target: GPU Cluster</vt:lpstr>
      <vt:lpstr>Multi-GPU Concerns</vt:lpstr>
      <vt:lpstr>What is an RBF?</vt:lpstr>
      <vt:lpstr>RBF-Interpolation</vt:lpstr>
      <vt:lpstr>Pros/Cons of RBF Methods</vt:lpstr>
      <vt:lpstr>RBF-generated Finite Differences (RBF-FD)</vt:lpstr>
      <vt:lpstr>What Kind of Stencils?</vt:lpstr>
      <vt:lpstr>Differentiation Matrix (DM)</vt:lpstr>
      <vt:lpstr>Multiple Linear Operators</vt:lpstr>
      <vt:lpstr>Some Weight Operators</vt:lpstr>
      <vt:lpstr>RBF-FD for Time-Dependent PDEs</vt:lpstr>
      <vt:lpstr>Unit Sphere Test Grids </vt:lpstr>
      <vt:lpstr>Related Work on Multi-GPU</vt:lpstr>
      <vt:lpstr>Verification</vt:lpstr>
      <vt:lpstr>Support Parameter</vt:lpstr>
      <vt:lpstr>Vortex Roll-Up</vt:lpstr>
      <vt:lpstr>PowerPoint Presentation</vt:lpstr>
      <vt:lpstr>Convergence (Vortex Roll-Up)</vt:lpstr>
      <vt:lpstr>Cosine Bell Advection</vt:lpstr>
      <vt:lpstr>PowerPoint Presentation</vt:lpstr>
      <vt:lpstr>Stability and Convergence of Cosine Bell Advection</vt:lpstr>
      <vt:lpstr>Neighbor Query</vt:lpstr>
      <vt:lpstr>kD-Tree</vt:lpstr>
      <vt:lpstr>Fixed Grid</vt:lpstr>
      <vt:lpstr>Fixed Grid Impact</vt:lpstr>
      <vt:lpstr>Other Orderings</vt:lpstr>
      <vt:lpstr>PowerPoint Presentation</vt:lpstr>
      <vt:lpstr>PowerPoint Presentation</vt:lpstr>
      <vt:lpstr>Fixed Grid Improvements</vt:lpstr>
      <vt:lpstr>Roofline Model (Williams et al. 2009)</vt:lpstr>
      <vt:lpstr>GPU Comparison</vt:lpstr>
      <vt:lpstr>Custom RK4</vt:lpstr>
      <vt:lpstr>One Thread per Stencil</vt:lpstr>
      <vt:lpstr>One Warp per Stencil</vt:lpstr>
      <vt:lpstr>Custom Kernel Performance (Keeneland M2070)</vt:lpstr>
      <vt:lpstr>ViennaCL</vt:lpstr>
      <vt:lpstr>Memory Compression (Sparse Storage)</vt:lpstr>
      <vt:lpstr>Single GPU</vt:lpstr>
      <vt:lpstr>Peak ELL GFLOP/sec on Single GPU</vt:lpstr>
      <vt:lpstr>Future Work for GPU SpMV Performance</vt:lpstr>
      <vt:lpstr>Performance Portability? Intel Phi</vt:lpstr>
      <vt:lpstr>Preliminary Data: Intel Phi</vt:lpstr>
      <vt:lpstr>Domain Decomposition</vt:lpstr>
      <vt:lpstr>Load Balancing with METIS</vt:lpstr>
      <vt:lpstr>Node Ordering and Index Sets</vt:lpstr>
      <vt:lpstr>Data Movement for Multi-GPU</vt:lpstr>
      <vt:lpstr>Multi-CPU Weak Scaling</vt:lpstr>
      <vt:lpstr>MPI Stages</vt:lpstr>
      <vt:lpstr>Multi-CPU Weak Scaling</vt:lpstr>
      <vt:lpstr>Multi-CPU Strong Scaling</vt:lpstr>
      <vt:lpstr>Strong Scaling Efficiency and Communication Overlap</vt:lpstr>
      <vt:lpstr>Achieved GFLOP/sec on Itasca</vt:lpstr>
      <vt:lpstr>Multi-CPU Summary</vt:lpstr>
      <vt:lpstr>Multi-GPU Communication</vt:lpstr>
      <vt:lpstr>Multi-GPU Strong Scaling Cosine Bell (Keeneland M2070)</vt:lpstr>
      <vt:lpstr>Multi-GPU Strong Scaling (Cascade M2070s)</vt:lpstr>
      <vt:lpstr>Multi-GPU Summary</vt:lpstr>
      <vt:lpstr>Conclusions</vt:lpstr>
      <vt:lpstr>Community Outreach</vt:lpstr>
      <vt:lpstr>Survey of Technologies Used</vt:lpstr>
      <vt:lpstr>Current and Future Work</vt:lpstr>
      <vt:lpstr>Continued and Future Work II</vt:lpstr>
      <vt:lpstr>Questions?</vt:lpstr>
      <vt:lpstr>PowerPoint Presentation</vt:lpstr>
      <vt:lpstr>PowerPoint Presentation</vt:lpstr>
      <vt:lpstr>Extras</vt:lpstr>
      <vt:lpstr>PowerPoint Presentation</vt:lpstr>
      <vt:lpstr>RBF-GA (Preliminary Results)</vt:lpstr>
      <vt:lpstr>Keeneland Cosine Custom Kernel GFLOP/sec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Multi-GPU Solutions of Geophysical PDEs with Radial Basis Function-generated Finite Differences</dc:title>
  <dc:creator>Evan F. Bollig</dc:creator>
  <cp:lastModifiedBy>Evan F. Bollig</cp:lastModifiedBy>
  <cp:revision>355</cp:revision>
  <dcterms:created xsi:type="dcterms:W3CDTF">2013-11-04T16:11:00Z</dcterms:created>
  <dcterms:modified xsi:type="dcterms:W3CDTF">2013-11-06T19:32:11Z</dcterms:modified>
</cp:coreProperties>
</file>